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2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9"/>
  </p:notesMasterIdLst>
  <p:handoutMasterIdLst>
    <p:handoutMasterId r:id="rId50"/>
  </p:handoutMasterIdLst>
  <p:sldIdLst>
    <p:sldId id="326" r:id="rId4"/>
    <p:sldId id="380" r:id="rId5"/>
    <p:sldId id="762" r:id="rId6"/>
    <p:sldId id="763" r:id="rId7"/>
    <p:sldId id="764" r:id="rId8"/>
    <p:sldId id="775" r:id="rId9"/>
    <p:sldId id="774" r:id="rId10"/>
    <p:sldId id="776" r:id="rId11"/>
    <p:sldId id="766" r:id="rId12"/>
    <p:sldId id="767" r:id="rId13"/>
    <p:sldId id="768" r:id="rId14"/>
    <p:sldId id="769" r:id="rId15"/>
    <p:sldId id="770" r:id="rId16"/>
    <p:sldId id="771" r:id="rId17"/>
    <p:sldId id="772" r:id="rId18"/>
    <p:sldId id="773" r:id="rId19"/>
    <p:sldId id="777" r:id="rId20"/>
    <p:sldId id="778" r:id="rId21"/>
    <p:sldId id="779" r:id="rId22"/>
    <p:sldId id="780" r:id="rId23"/>
    <p:sldId id="781" r:id="rId24"/>
    <p:sldId id="782" r:id="rId25"/>
    <p:sldId id="801" r:id="rId26"/>
    <p:sldId id="787" r:id="rId27"/>
    <p:sldId id="793" r:id="rId28"/>
    <p:sldId id="800" r:id="rId29"/>
    <p:sldId id="799" r:id="rId30"/>
    <p:sldId id="798" r:id="rId31"/>
    <p:sldId id="797" r:id="rId32"/>
    <p:sldId id="796" r:id="rId33"/>
    <p:sldId id="795" r:id="rId34"/>
    <p:sldId id="794" r:id="rId35"/>
    <p:sldId id="802" r:id="rId36"/>
    <p:sldId id="562" r:id="rId37"/>
    <p:sldId id="808" r:id="rId38"/>
    <p:sldId id="809" r:id="rId39"/>
    <p:sldId id="805" r:id="rId40"/>
    <p:sldId id="806" r:id="rId41"/>
    <p:sldId id="812" r:id="rId42"/>
    <p:sldId id="743" r:id="rId43"/>
    <p:sldId id="810" r:id="rId44"/>
    <p:sldId id="742" r:id="rId45"/>
    <p:sldId id="803" r:id="rId46"/>
    <p:sldId id="804" r:id="rId47"/>
    <p:sldId id="811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2" autoAdjust="0"/>
    <p:restoredTop sz="86408" autoAdjust="0"/>
  </p:normalViewPr>
  <p:slideViewPr>
    <p:cSldViewPr snapToGrid="0" snapToObjects="1">
      <p:cViewPr varScale="1">
        <p:scale>
          <a:sx n="88" d="100"/>
          <a:sy n="88" d="100"/>
        </p:scale>
        <p:origin x="-2008" y="-11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7.emf"/><Relationship Id="rId3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1.emf"/><Relationship Id="rId1" Type="http://schemas.openxmlformats.org/officeDocument/2006/relationships/image" Target="../media/image30.emf"/><Relationship Id="rId2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96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10/5/15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11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2.bin"/><Relationship Id="rId10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23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24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2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22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23.bin"/><Relationship Id="rId8" Type="http://schemas.openxmlformats.org/officeDocument/2006/relationships/image" Target="../media/image29.emf"/><Relationship Id="rId9" Type="http://schemas.openxmlformats.org/officeDocument/2006/relationships/oleObject" Target="../embeddings/oleObject24.bin"/><Relationship Id="rId10" Type="http://schemas.openxmlformats.org/officeDocument/2006/relationships/image" Target="../media/image31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jpeg"/><Relationship Id="rId3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44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45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4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4" Type="http://schemas.openxmlformats.org/officeDocument/2006/relationships/image" Target="../media/image22.emf"/><Relationship Id="rId5" Type="http://schemas.openxmlformats.org/officeDocument/2006/relationships/oleObject" Target="../embeddings/oleObject29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30.bin"/><Relationship Id="rId8" Type="http://schemas.openxmlformats.org/officeDocument/2006/relationships/image" Target="../media/image4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w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6</a:t>
            </a:r>
          </a:p>
          <a:p>
            <a:r>
              <a:rPr lang="en-US" sz="2800" b="1" dirty="0" smtClean="0"/>
              <a:t>State-space models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06 October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process model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Observation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6634361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6" name="Equation" r:id="rId3" imgW="2184400" imgH="330200" progId="Equation.3">
                  <p:embed/>
                </p:oleObj>
              </mc:Choice>
              <mc:Fallback>
                <p:oleObj name="Equation" r:id="rId3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848752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7" name="Equation" r:id="rId5" imgW="1346200" imgH="241300" progId="Equation.3">
                  <p:embed/>
                </p:oleObj>
              </mc:Choice>
              <mc:Fallback>
                <p:oleObj name="Equation" r:id="rId5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2464287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8" name="Equation" r:id="rId7" imgW="2019300" imgH="330200" progId="Equation.3">
                  <p:embed/>
                </p:oleObj>
              </mc:Choice>
              <mc:Fallback>
                <p:oleObj name="Equation" r:id="rId7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066366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69" name="Equation" r:id="rId9" imgW="1231900" imgH="241300" progId="Equation.3">
                  <p:embed/>
                </p:oleObj>
              </mc:Choice>
              <mc:Fallback>
                <p:oleObj name="Equation" r:id="rId9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678272" y="2428475"/>
            <a:ext cx="1210409" cy="6196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2824821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growth rate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73686" y="1451502"/>
            <a:ext cx="1759431" cy="6472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8816" y="1051870"/>
            <a:ext cx="162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size at time </a:t>
            </a:r>
            <a:r>
              <a:rPr lang="en-US" i="1" dirty="0" smtClean="0"/>
              <a:t>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72539" y="2457700"/>
            <a:ext cx="2930545" cy="3881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33273" y="2493473"/>
            <a:ext cx="181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Annual deviation in population growth, process error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628615" y="1740755"/>
            <a:ext cx="976849" cy="3814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6862" y="1451501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error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2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process model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Observation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513789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0" name="Equation" r:id="rId3" imgW="2184400" imgH="330200" progId="Equation.3">
                  <p:embed/>
                </p:oleObj>
              </mc:Choice>
              <mc:Fallback>
                <p:oleObj name="Equation" r:id="rId3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343581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1" name="Equation" r:id="rId5" imgW="1346200" imgH="241300" progId="Equation.3">
                  <p:embed/>
                </p:oleObj>
              </mc:Choice>
              <mc:Fallback>
                <p:oleObj name="Equation" r:id="rId5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348198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2" name="Equation" r:id="rId7" imgW="2019300" imgH="330200" progId="Equation.3">
                  <p:embed/>
                </p:oleObj>
              </mc:Choice>
              <mc:Fallback>
                <p:oleObj name="Equation" r:id="rId7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822400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13" name="Equation" r:id="rId9" imgW="1231900" imgH="241300" progId="Equation.3">
                  <p:embed/>
                </p:oleObj>
              </mc:Choice>
              <mc:Fallback>
                <p:oleObj name="Equation" r:id="rId9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1678272" y="2428475"/>
            <a:ext cx="1210409" cy="6196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7200" y="2824821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growth rate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473686" y="1451502"/>
            <a:ext cx="1759431" cy="6472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8816" y="1051870"/>
            <a:ext cx="1623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Population size at time </a:t>
            </a:r>
            <a:r>
              <a:rPr lang="en-US" i="1" dirty="0" smtClean="0"/>
              <a:t>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72539" y="2457700"/>
            <a:ext cx="2930545" cy="38816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33273" y="2493473"/>
            <a:ext cx="1810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Annual deviation in population growth, process error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437363" y="5339026"/>
            <a:ext cx="721070" cy="456673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9290" y="5742730"/>
            <a:ext cx="1329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Observationat</a:t>
            </a:r>
            <a:r>
              <a:rPr lang="en-US" dirty="0" smtClean="0"/>
              <a:t> time </a:t>
            </a:r>
            <a:r>
              <a:rPr lang="en-US" i="1" dirty="0" smtClean="0"/>
              <a:t>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06267" y="4647599"/>
            <a:ext cx="1722156" cy="38140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54017" y="4220216"/>
            <a:ext cx="2860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Constant relating population size to observed values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065657" y="5429720"/>
            <a:ext cx="1562958" cy="50190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738734" y="5782886"/>
            <a:ext cx="1810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error residual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628615" y="1740755"/>
            <a:ext cx="976849" cy="3814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501498" y="5219657"/>
            <a:ext cx="921029" cy="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6862" y="1451501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 error variance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605464" y="4866547"/>
            <a:ext cx="1507138" cy="670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error variance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398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 smtClean="0"/>
              <a:t>Lamda</a:t>
            </a:r>
            <a:r>
              <a:rPr lang="en-US" dirty="0" smtClean="0"/>
              <a:t> = 1.05, tau=2, sigma=4, n0=10</a:t>
            </a:r>
          </a:p>
          <a:p>
            <a:r>
              <a:rPr lang="en-US" dirty="0" smtClean="0"/>
              <a:t>Deterministic dynamics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37" y="969476"/>
            <a:ext cx="6240618" cy="438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1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 smtClean="0"/>
              <a:t>Lamda</a:t>
            </a:r>
            <a:r>
              <a:rPr lang="en-US" dirty="0" smtClean="0"/>
              <a:t> = 1.05, tau=2, sigma=4, n0=10</a:t>
            </a:r>
          </a:p>
          <a:p>
            <a:r>
              <a:rPr lang="en-US" dirty="0" smtClean="0"/>
              <a:t>Process error, one realization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01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 smtClean="0"/>
              <a:t>Lamda</a:t>
            </a:r>
            <a:r>
              <a:rPr lang="en-US" dirty="0" smtClean="0"/>
              <a:t> = 1.05, tau=2, sigma=4, n0=10</a:t>
            </a:r>
          </a:p>
          <a:p>
            <a:r>
              <a:rPr lang="en-US" dirty="0" smtClean="0"/>
              <a:t>Process error, 10 realizations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67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96" y="969264"/>
            <a:ext cx="6271895" cy="4406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53641"/>
            <a:ext cx="8229600" cy="1286646"/>
          </a:xfrm>
        </p:spPr>
        <p:txBody>
          <a:bodyPr/>
          <a:lstStyle/>
          <a:p>
            <a:r>
              <a:rPr lang="en-US" dirty="0" err="1" smtClean="0"/>
              <a:t>Lamda</a:t>
            </a:r>
            <a:r>
              <a:rPr lang="en-US" dirty="0" smtClean="0"/>
              <a:t> = 1.05, tau=2, sigma=4, n0=10</a:t>
            </a:r>
          </a:p>
          <a:p>
            <a:r>
              <a:rPr lang="en-US" dirty="0" smtClean="0"/>
              <a:t>Observations around the process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0604" y="5912145"/>
            <a:ext cx="91440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We might be interested in estimating the values for these parameters!</a:t>
            </a:r>
            <a:endParaRPr lang="en-US" sz="2400" dirty="0"/>
          </a:p>
        </p:txBody>
      </p:sp>
      <p:sp>
        <p:nvSpPr>
          <p:cNvPr id="9" name="Up Arrow 8"/>
          <p:cNvSpPr/>
          <p:nvPr/>
        </p:nvSpPr>
        <p:spPr>
          <a:xfrm>
            <a:off x="4118429" y="6045326"/>
            <a:ext cx="655884" cy="279136"/>
          </a:xfrm>
          <a:prstGeom prst="up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61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models, more generally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 and Observation modeled as conditional probability density functions.</a:t>
            </a:r>
          </a:p>
          <a:p>
            <a:r>
              <a:rPr lang="en-US" dirty="0" smtClean="0"/>
              <a:t>State process model describes change in state vector from time </a:t>
            </a:r>
            <a:r>
              <a:rPr lang="en-US" i="1" dirty="0" smtClean="0"/>
              <a:t>t-1</a:t>
            </a:r>
            <a:r>
              <a:rPr lang="en-US" dirty="0" smtClean="0"/>
              <a:t> to </a:t>
            </a:r>
            <a:r>
              <a:rPr lang="en-US" i="1" dirty="0" smtClean="0"/>
              <a:t>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Observation model relates the state to the observed data, given values for the states.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                  are the model parameters.</a:t>
            </a:r>
          </a:p>
          <a:p>
            <a:r>
              <a:rPr lang="en-US" dirty="0" smtClean="0"/>
              <a:t>We also need the initial state,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1844444"/>
              </p:ext>
            </p:extLst>
          </p:nvPr>
        </p:nvGraphicFramePr>
        <p:xfrm>
          <a:off x="3347555" y="3284938"/>
          <a:ext cx="2122488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18" name="Equation" r:id="rId3" imgW="787400" imgH="215900" progId="Equation.3">
                  <p:embed/>
                </p:oleObj>
              </mc:Choice>
              <mc:Fallback>
                <p:oleObj name="Equation" r:id="rId3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7555" y="3284938"/>
                        <a:ext cx="2122488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63970"/>
              </p:ext>
            </p:extLst>
          </p:nvPr>
        </p:nvGraphicFramePr>
        <p:xfrm>
          <a:off x="3398838" y="5065910"/>
          <a:ext cx="2019300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19" name="Equation" r:id="rId5" imgW="749300" imgH="215900" progId="Equation.3">
                  <p:embed/>
                </p:oleObj>
              </mc:Choice>
              <mc:Fallback>
                <p:oleObj name="Equation" r:id="rId5" imgW="749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98838" y="5065910"/>
                        <a:ext cx="2019300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465267"/>
              </p:ext>
            </p:extLst>
          </p:nvPr>
        </p:nvGraphicFramePr>
        <p:xfrm>
          <a:off x="893442" y="5489169"/>
          <a:ext cx="1471613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0" name="Equation" r:id="rId7" imgW="546100" imgH="203200" progId="Equation.3">
                  <p:embed/>
                </p:oleObj>
              </mc:Choice>
              <mc:Fallback>
                <p:oleObj name="Equation" r:id="rId7" imgW="546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93442" y="5489169"/>
                        <a:ext cx="1471613" cy="547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024348"/>
              </p:ext>
            </p:extLst>
          </p:nvPr>
        </p:nvGraphicFramePr>
        <p:xfrm>
          <a:off x="5932455" y="6073219"/>
          <a:ext cx="16097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1" name="Equation" r:id="rId9" imgW="596900" imgH="215900" progId="Equation.3">
                  <p:embed/>
                </p:oleObj>
              </mc:Choice>
              <mc:Fallback>
                <p:oleObj name="Equation" r:id="rId9" imgW="5969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32455" y="6073219"/>
                        <a:ext cx="1609725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00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Relationship between models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Thorson &amp; </a:t>
            </a:r>
            <a:r>
              <a:rPr lang="en-US" dirty="0" err="1" smtClean="0"/>
              <a:t>Minto</a:t>
            </a:r>
            <a:r>
              <a:rPr lang="en-US" dirty="0" smtClean="0"/>
              <a:t> (2015)</a:t>
            </a:r>
            <a:endParaRPr lang="en-US" dirty="0"/>
          </a:p>
        </p:txBody>
      </p:sp>
      <p:pic>
        <p:nvPicPr>
          <p:cNvPr id="5" name="Picture 4" descr="Screen Shot 2015-10-05 at 10.28.0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2049197"/>
            <a:ext cx="62611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89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for state-space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5829393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4127500" imgH="482600" progId="Equation.3">
                  <p:embed/>
                </p:oleObj>
              </mc:Choice>
              <mc:Fallback>
                <p:oleObj name="Equation" r:id="rId3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Straight Arrow Connector 10"/>
          <p:cNvCxnSpPr/>
          <p:nvPr/>
        </p:nvCxnSpPr>
        <p:spPr>
          <a:xfrm flipH="1">
            <a:off x="2135112" y="2428475"/>
            <a:ext cx="2428165" cy="83740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51446" y="2652447"/>
            <a:ext cx="2763088" cy="2148676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898198" y="2428475"/>
            <a:ext cx="1423408" cy="192603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932854" y="2428475"/>
            <a:ext cx="349978" cy="1673687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4019" y="3070486"/>
            <a:ext cx="1702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the initial state.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8938" y="4477957"/>
            <a:ext cx="1702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Product over time steps t=1 to t=T.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78378" y="4477957"/>
            <a:ext cx="23036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state at time </a:t>
            </a:r>
            <a:r>
              <a:rPr lang="en-US" i="1" dirty="0" smtClean="0"/>
              <a:t>t</a:t>
            </a:r>
            <a:r>
              <a:rPr lang="en-US" dirty="0" smtClean="0"/>
              <a:t> conditional on state at time </a:t>
            </a:r>
            <a:r>
              <a:rPr lang="en-US" i="1" dirty="0" smtClean="0"/>
              <a:t>t-1</a:t>
            </a:r>
            <a:r>
              <a:rPr lang="en-US" dirty="0" smtClean="0"/>
              <a:t> and the parameters of the state process model.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781015" y="4354507"/>
            <a:ext cx="230367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 of the observation at time </a:t>
            </a:r>
            <a:r>
              <a:rPr lang="en-US" i="1" dirty="0" smtClean="0"/>
              <a:t>t </a:t>
            </a:r>
            <a:r>
              <a:rPr lang="en-US" dirty="0" smtClean="0"/>
              <a:t>conditional on the state at time </a:t>
            </a:r>
            <a:r>
              <a:rPr lang="en-US" i="1" dirty="0" smtClean="0"/>
              <a:t>t</a:t>
            </a:r>
            <a:r>
              <a:rPr lang="en-US" dirty="0" smtClean="0"/>
              <a:t> and the parameters of the observation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369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for state-space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We are interested in the marginal distribution of the observations,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439685"/>
              </p:ext>
            </p:extLst>
          </p:nvPr>
        </p:nvGraphicFramePr>
        <p:xfrm>
          <a:off x="3219450" y="3775075"/>
          <a:ext cx="4430713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1" name="Equation" r:id="rId3" imgW="3746500" imgH="520700" progId="Equation.3">
                  <p:embed/>
                </p:oleObj>
              </mc:Choice>
              <mc:Fallback>
                <p:oleObj name="Equation" r:id="rId3" imgW="37465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9450" y="3775075"/>
                        <a:ext cx="4430713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24608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2" name="Equation" r:id="rId5" imgW="4127500" imgH="482600" progId="Equation.3">
                  <p:embed/>
                </p:oleObj>
              </mc:Choice>
              <mc:Fallback>
                <p:oleObj name="Equation" r:id="rId5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28915"/>
              </p:ext>
            </p:extLst>
          </p:nvPr>
        </p:nvGraphicFramePr>
        <p:xfrm>
          <a:off x="3263922" y="3183238"/>
          <a:ext cx="3853117" cy="5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3" name="Equation" r:id="rId7" imgW="1574800" imgH="215900" progId="Equation.3">
                  <p:embed/>
                </p:oleObj>
              </mc:Choice>
              <mc:Fallback>
                <p:oleObj name="Equation" r:id="rId7" imgW="1574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3922" y="3183238"/>
                        <a:ext cx="3853117" cy="5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3823665" y="4389237"/>
            <a:ext cx="446558" cy="565411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30481" y="3600843"/>
            <a:ext cx="1241995" cy="93510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74854" y="5066300"/>
            <a:ext cx="3042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Maximum likelihood estimates for the model parameters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0515" y="4533779"/>
            <a:ext cx="304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Likelihood of the parameters given the data from  time t=1 to time=T.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0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 to state-space models</a:t>
            </a:r>
            <a:endParaRPr lang="en-US" dirty="0"/>
          </a:p>
          <a:p>
            <a:r>
              <a:rPr lang="en-US" dirty="0" smtClean="0"/>
              <a:t>Estimation of state-space models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Lab exercise/assignment</a:t>
            </a:r>
          </a:p>
          <a:p>
            <a:r>
              <a:rPr lang="en-US" dirty="0" smtClean="0"/>
              <a:t>Linear state-space model of bull trout</a:t>
            </a:r>
            <a:endParaRPr lang="en-US" dirty="0"/>
          </a:p>
          <a:p>
            <a:r>
              <a:rPr lang="en-US" dirty="0" smtClean="0"/>
              <a:t>Nonlinear state-space model, surplus production model</a:t>
            </a:r>
            <a:endParaRPr lang="en-US" dirty="0"/>
          </a:p>
        </p:txBody>
      </p:sp>
      <p:pic>
        <p:nvPicPr>
          <p:cNvPr id="4" name="Picture 3" descr="Screen Shot 2015-10-05 at 10.23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" y="2330556"/>
            <a:ext cx="9144000" cy="186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Inference for state-space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Joint distribution for the observations and states:</a:t>
            </a:r>
          </a:p>
          <a:p>
            <a:pPr marL="0" indent="0">
              <a:buNone/>
            </a:pP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We are interested in the marginal distribution of the observations,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smtClean="0"/>
              <a:t>As before with mixed-effects models, we achieve this by integrating out the states in the joint distribution.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998825"/>
              </p:ext>
            </p:extLst>
          </p:nvPr>
        </p:nvGraphicFramePr>
        <p:xfrm>
          <a:off x="3263922" y="3774782"/>
          <a:ext cx="4341542" cy="614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4" name="Equation" r:id="rId3" imgW="3670300" imgH="520700" progId="Equation.3">
                  <p:embed/>
                </p:oleObj>
              </mc:Choice>
              <mc:Fallback>
                <p:oleObj name="Equation" r:id="rId3" imgW="3670300" imgH="520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3922" y="3774782"/>
                        <a:ext cx="4341542" cy="6144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724608"/>
              </p:ext>
            </p:extLst>
          </p:nvPr>
        </p:nvGraphicFramePr>
        <p:xfrm>
          <a:off x="361950" y="1645972"/>
          <a:ext cx="86264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5" name="Equation" r:id="rId5" imgW="4127500" imgH="482600" progId="Equation.3">
                  <p:embed/>
                </p:oleObj>
              </mc:Choice>
              <mc:Fallback>
                <p:oleObj name="Equation" r:id="rId5" imgW="41275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1950" y="1645972"/>
                        <a:ext cx="8626475" cy="1006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6728915"/>
              </p:ext>
            </p:extLst>
          </p:nvPr>
        </p:nvGraphicFramePr>
        <p:xfrm>
          <a:off x="3263922" y="3183238"/>
          <a:ext cx="3853117" cy="5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6" name="Equation" r:id="rId7" imgW="1574800" imgH="215900" progId="Equation.3">
                  <p:embed/>
                </p:oleObj>
              </mc:Choice>
              <mc:Fallback>
                <p:oleObj name="Equation" r:id="rId7" imgW="15748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63922" y="3183238"/>
                        <a:ext cx="3853117" cy="525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8520"/>
              </p:ext>
            </p:extLst>
          </p:nvPr>
        </p:nvGraphicFramePr>
        <p:xfrm>
          <a:off x="427305" y="5572757"/>
          <a:ext cx="8493416" cy="115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07" name="Equation" r:id="rId9" imgW="3543300" imgH="482600" progId="Equation.3">
                  <p:embed/>
                </p:oleObj>
              </mc:Choice>
              <mc:Fallback>
                <p:oleObj name="Equation" r:id="rId9" imgW="3543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7305" y="5572757"/>
                        <a:ext cx="8493416" cy="1156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420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state-space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Various methods exist for obtaining the (log) likelihood, and then to maximize it.</a:t>
            </a:r>
          </a:p>
          <a:p>
            <a:pPr lvl="1"/>
            <a:r>
              <a:rPr lang="en-US" dirty="0" err="1" smtClean="0"/>
              <a:t>Kalman</a:t>
            </a:r>
            <a:r>
              <a:rPr lang="en-US" dirty="0" smtClean="0"/>
              <a:t> filter (</a:t>
            </a:r>
            <a:r>
              <a:rPr lang="en-US" dirty="0" err="1" smtClean="0"/>
              <a:t>Kalman</a:t>
            </a:r>
            <a:r>
              <a:rPr lang="en-US" dirty="0" smtClean="0"/>
              <a:t>, 1960)</a:t>
            </a:r>
          </a:p>
          <a:p>
            <a:pPr marL="914400" lvl="2" indent="0">
              <a:buNone/>
            </a:pPr>
            <a:r>
              <a:rPr lang="en-US" dirty="0" smtClean="0"/>
              <a:t>Seminal work, for linear state and observation models when process and observation errors are Gaussian.</a:t>
            </a:r>
          </a:p>
          <a:p>
            <a:pPr lvl="1"/>
            <a:r>
              <a:rPr lang="en-US" dirty="0" smtClean="0"/>
              <a:t>Additional filters relaxing some assumptions</a:t>
            </a:r>
          </a:p>
          <a:p>
            <a:pPr marL="914400" lvl="2" indent="0">
              <a:buNone/>
            </a:pPr>
            <a:r>
              <a:rPr lang="en-US" dirty="0" smtClean="0"/>
              <a:t>(Extended </a:t>
            </a:r>
            <a:r>
              <a:rPr lang="en-US" dirty="0" err="1" smtClean="0"/>
              <a:t>Kalman</a:t>
            </a:r>
            <a:r>
              <a:rPr lang="en-US" dirty="0" smtClean="0"/>
              <a:t> filter, unscented </a:t>
            </a:r>
            <a:r>
              <a:rPr lang="en-US" dirty="0" err="1" smtClean="0"/>
              <a:t>Kalman</a:t>
            </a:r>
            <a:r>
              <a:rPr lang="en-US" dirty="0" smtClean="0"/>
              <a:t> filter, etc.)</a:t>
            </a:r>
          </a:p>
          <a:p>
            <a:pPr lvl="1"/>
            <a:r>
              <a:rPr lang="en-US" dirty="0" smtClean="0"/>
              <a:t>Expectation-Maximization (EM) algorithm</a:t>
            </a:r>
          </a:p>
          <a:p>
            <a:pPr lvl="1"/>
            <a:r>
              <a:rPr lang="en-US" dirty="0" smtClean="0"/>
              <a:t>Laplace approximation  (e.g. ADMB)</a:t>
            </a:r>
          </a:p>
          <a:p>
            <a:pPr lvl="1"/>
            <a:r>
              <a:rPr lang="en-US" dirty="0" smtClean="0"/>
              <a:t>Importance sampling</a:t>
            </a:r>
          </a:p>
          <a:p>
            <a:r>
              <a:rPr lang="en-US" dirty="0" smtClean="0"/>
              <a:t>Estimation can also be achieved in a Bayesian framework. (</a:t>
            </a:r>
            <a:r>
              <a:rPr lang="en-US" sz="2800" dirty="0" smtClean="0"/>
              <a:t>e.g. with Markov Chain Monte Carlo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534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 (</a:t>
            </a:r>
            <a:r>
              <a:rPr lang="en-US" dirty="0" err="1" smtClean="0"/>
              <a:t>Kalman</a:t>
            </a:r>
            <a:r>
              <a:rPr lang="en-US" dirty="0" smtClean="0"/>
              <a:t>, 1960)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8259"/>
            <a:ext cx="8229600" cy="41420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Many applications in technology: guidance &amp; navigation of aircraft and spacecraft. Widely </a:t>
            </a:r>
            <a:r>
              <a:rPr lang="en-US" dirty="0"/>
              <a:t>applied concept </a:t>
            </a:r>
            <a:r>
              <a:rPr lang="en-US" dirty="0" smtClean="0"/>
              <a:t>in time series analysis, used a lot in signal processing and econometrics.</a:t>
            </a:r>
          </a:p>
          <a:p>
            <a:r>
              <a:rPr lang="en-US" dirty="0" smtClean="0"/>
              <a:t>First </a:t>
            </a:r>
            <a:r>
              <a:rPr lang="en-US" dirty="0"/>
              <a:t>implementation </a:t>
            </a:r>
            <a:r>
              <a:rPr lang="en-US" dirty="0" smtClean="0"/>
              <a:t>(Schmidt) at NASA applied to trajectory </a:t>
            </a:r>
            <a:r>
              <a:rPr lang="en-US" dirty="0"/>
              <a:t>estimation for </a:t>
            </a:r>
            <a:r>
              <a:rPr lang="en-US" dirty="0" smtClean="0"/>
              <a:t>the Apollo program.</a:t>
            </a:r>
          </a:p>
          <a:p>
            <a:r>
              <a:rPr lang="en-US" dirty="0" smtClean="0"/>
              <a:t>Yes, this really is rocket science.</a:t>
            </a:r>
            <a:endParaRPr lang="en-US" dirty="0"/>
          </a:p>
        </p:txBody>
      </p:sp>
      <p:pic>
        <p:nvPicPr>
          <p:cNvPr id="4" name="Picture 6" descr="kalr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649" y="260239"/>
            <a:ext cx="1428750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060713"/>
            <a:ext cx="8229600" cy="5536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 altLang="en-US" sz="2400" dirty="0" smtClean="0">
                <a:latin typeface="Times New Roman" panose="02020603050405020304" pitchFamily="18" charset="0"/>
              </a:rPr>
              <a:t>“…possibly the greatest discovery </a:t>
            </a:r>
            <a:br>
              <a:rPr lang="en-US" altLang="en-US" sz="2400" dirty="0" smtClean="0">
                <a:latin typeface="Times New Roman" panose="02020603050405020304" pitchFamily="18" charset="0"/>
              </a:rPr>
            </a:br>
            <a:r>
              <a:rPr lang="en-US" altLang="en-US" sz="2400" dirty="0" smtClean="0">
                <a:latin typeface="Times New Roman" panose="02020603050405020304" pitchFamily="18" charset="0"/>
              </a:rPr>
              <a:t>             of the twentieth century”</a:t>
            </a:r>
          </a:p>
          <a:p>
            <a:pPr>
              <a:buFontTx/>
              <a:buNone/>
            </a:pPr>
            <a:r>
              <a:rPr lang="en-US" altLang="en-US" sz="2000" dirty="0" smtClean="0"/>
              <a:t>                             (</a:t>
            </a:r>
            <a:r>
              <a:rPr lang="en-US" altLang="en-US" sz="2000" dirty="0" err="1" smtClean="0"/>
              <a:t>Grewal</a:t>
            </a:r>
            <a:r>
              <a:rPr lang="en-US" altLang="en-US" sz="2000" dirty="0" smtClean="0"/>
              <a:t> &amp; Andrews, 2001)</a:t>
            </a:r>
            <a:endParaRPr lang="en-US" altLang="en-US" sz="20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6588125" y="4149725"/>
            <a:ext cx="17287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 rot="21427572">
            <a:off x="1900025" y="897692"/>
            <a:ext cx="352742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en-US" sz="1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statistical estimation theory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87710" y="1042476"/>
            <a:ext cx="26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^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605" y="5429146"/>
            <a:ext cx="1984195" cy="132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Has seen wide use in fisheries literature.</a:t>
            </a:r>
          </a:p>
          <a:p>
            <a:r>
              <a:rPr lang="en-US" dirty="0" smtClean="0"/>
              <a:t>A </a:t>
            </a:r>
            <a:r>
              <a:rPr lang="en-US" dirty="0"/>
              <a:t>recursive procedure to estimate the </a:t>
            </a:r>
            <a:r>
              <a:rPr lang="en-US" dirty="0" smtClean="0"/>
              <a:t>distribution for the state </a:t>
            </a:r>
            <a:r>
              <a:rPr lang="en-US" dirty="0"/>
              <a:t>vector of a state-space model when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The process </a:t>
            </a:r>
            <a:r>
              <a:rPr lang="en-US" dirty="0"/>
              <a:t>model is linear</a:t>
            </a:r>
          </a:p>
          <a:p>
            <a:pPr lvl="1"/>
            <a:r>
              <a:rPr lang="en-US" dirty="0"/>
              <a:t>Observations are a linear function of </a:t>
            </a:r>
            <a:r>
              <a:rPr lang="en-US" dirty="0" smtClean="0"/>
              <a:t>the state </a:t>
            </a:r>
            <a:r>
              <a:rPr lang="en-US" dirty="0"/>
              <a:t>variables</a:t>
            </a:r>
          </a:p>
          <a:p>
            <a:pPr lvl="1"/>
            <a:r>
              <a:rPr lang="en-US" dirty="0"/>
              <a:t>Process and Observation errors are </a:t>
            </a:r>
            <a:r>
              <a:rPr lang="en-US" dirty="0" smtClean="0"/>
              <a:t>additive and normally </a:t>
            </a:r>
            <a:r>
              <a:rPr lang="en-US" dirty="0"/>
              <a:t>distributed.</a:t>
            </a:r>
          </a:p>
          <a:p>
            <a:r>
              <a:rPr lang="en-US" dirty="0" smtClean="0"/>
              <a:t>Generates </a:t>
            </a:r>
            <a:r>
              <a:rPr lang="en-US" i="1" dirty="0" smtClean="0"/>
              <a:t>T</a:t>
            </a:r>
            <a:r>
              <a:rPr lang="en-US" dirty="0" smtClean="0"/>
              <a:t> probability distributions for the states</a:t>
            </a:r>
            <a:br>
              <a:rPr lang="en-US" dirty="0" smtClean="0"/>
            </a:br>
            <a:r>
              <a:rPr lang="en-US" i="1" dirty="0" err="1" smtClean="0"/>
              <a:t>n</a:t>
            </a:r>
            <a:r>
              <a:rPr lang="en-US" i="1" baseline="-25000" dirty="0" err="1" smtClean="0"/>
              <a:t>t</a:t>
            </a:r>
            <a:r>
              <a:rPr lang="en-US" dirty="0" smtClean="0"/>
              <a:t>, </a:t>
            </a:r>
            <a:r>
              <a:rPr lang="en-US" i="1" dirty="0" smtClean="0"/>
              <a:t>t=1,...,T ,</a:t>
            </a:r>
            <a:r>
              <a:rPr lang="en-US" dirty="0" smtClean="0"/>
              <a:t> conditioned on </a:t>
            </a:r>
            <a:r>
              <a:rPr lang="en-US" i="1" dirty="0" smtClean="0"/>
              <a:t>f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i="1" baseline="-25000" dirty="0" smtClean="0"/>
              <a:t>t</a:t>
            </a:r>
            <a:r>
              <a:rPr lang="en-US" dirty="0" smtClean="0"/>
              <a:t>|</a:t>
            </a:r>
            <a:r>
              <a:rPr lang="en-US" i="1" dirty="0" smtClean="0"/>
              <a:t>y</a:t>
            </a:r>
            <a:r>
              <a:rPr lang="en-US" baseline="-25000" dirty="0" smtClean="0"/>
              <a:t>1:t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Because of the constraints, these distributions are normal, so can be summarized by their mean and variance-covariance matrices.</a:t>
            </a:r>
            <a:endParaRPr lang="en-US" dirty="0"/>
          </a:p>
          <a:p>
            <a:r>
              <a:rPr lang="en-US" dirty="0"/>
              <a:t>Once applied, the </a:t>
            </a:r>
            <a:r>
              <a:rPr lang="en-US" dirty="0" err="1"/>
              <a:t>Kalman</a:t>
            </a:r>
            <a:r>
              <a:rPr lang="en-US" dirty="0"/>
              <a:t> filter opens the door to </a:t>
            </a:r>
            <a:r>
              <a:rPr lang="en-US" dirty="0" smtClean="0"/>
              <a:t>parameter estimation through maximum likelihood, </a:t>
            </a:r>
            <a:r>
              <a:rPr lang="en-US" dirty="0"/>
              <a:t>smoothing,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8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The Kalman filter cookbook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72368"/>
            <a:ext cx="8229600" cy="535225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Define the initial estimate of the state vector at </a:t>
            </a:r>
            <a:r>
              <a:rPr lang="en-US" altLang="en-US" i="1" dirty="0"/>
              <a:t>t=0</a:t>
            </a:r>
            <a:r>
              <a:rPr lang="en-US" altLang="en-US" dirty="0"/>
              <a:t>,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sz="2800" dirty="0"/>
              <a:t>i.e. with mean </a:t>
            </a:r>
            <a:r>
              <a:rPr lang="en-US" altLang="en-US" sz="2800" b="1" dirty="0"/>
              <a:t>a</a:t>
            </a:r>
            <a:r>
              <a:rPr lang="en-US" altLang="en-US" sz="2800" b="1" baseline="-25000" dirty="0"/>
              <a:t>0</a:t>
            </a:r>
            <a:r>
              <a:rPr lang="en-US" altLang="en-US" sz="2800" b="1" dirty="0"/>
              <a:t> </a:t>
            </a:r>
            <a:r>
              <a:rPr lang="en-US" altLang="en-US" sz="2800" dirty="0"/>
              <a:t>and </a:t>
            </a:r>
            <a:r>
              <a:rPr lang="en-US" altLang="en-US" sz="2800" dirty="0" err="1"/>
              <a:t>Var</a:t>
            </a:r>
            <a:r>
              <a:rPr lang="en-US" altLang="en-US" sz="2800" b="1" dirty="0"/>
              <a:t> P</a:t>
            </a:r>
            <a:r>
              <a:rPr lang="en-US" altLang="en-US" sz="2800" b="1" baseline="-25000" dirty="0"/>
              <a:t>0</a:t>
            </a:r>
            <a:endParaRPr lang="en-US" altLang="en-US" sz="2800" b="1" dirty="0"/>
          </a:p>
          <a:p>
            <a:pPr>
              <a:lnSpc>
                <a:spcPct val="90000"/>
              </a:lnSpc>
            </a:pPr>
            <a:r>
              <a:rPr lang="en-US" altLang="en-US" dirty="0"/>
              <a:t>At time </a:t>
            </a:r>
            <a:r>
              <a:rPr lang="en-US" altLang="en-US" i="1" dirty="0"/>
              <a:t>t</a:t>
            </a:r>
            <a:r>
              <a:rPr lang="en-US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Predict the mean and variance of the estimate of the state vector at time t from the estimate at time </a:t>
            </a:r>
            <a:r>
              <a:rPr lang="en-US" altLang="en-US" i="1" dirty="0"/>
              <a:t>t-1</a:t>
            </a:r>
            <a:r>
              <a:rPr lang="en-US" altLang="en-US" dirty="0"/>
              <a:t> given the data until </a:t>
            </a:r>
            <a:r>
              <a:rPr lang="en-US" altLang="en-US" i="1" dirty="0"/>
              <a:t>t-1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Confront estimate with observation at time </a:t>
            </a:r>
            <a:r>
              <a:rPr lang="en-US" altLang="en-US" i="1" dirty="0"/>
              <a:t>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Update estimate at time </a:t>
            </a:r>
            <a:r>
              <a:rPr lang="en-US" altLang="en-US" i="1" dirty="0"/>
              <a:t>t</a:t>
            </a:r>
            <a:r>
              <a:rPr lang="en-US" altLang="en-US" dirty="0"/>
              <a:t> given data at time </a:t>
            </a:r>
            <a:r>
              <a:rPr lang="en-US" altLang="en-US" i="1" dirty="0"/>
              <a:t>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And so on…</a:t>
            </a:r>
            <a:endParaRPr lang="en-US" altLang="en-US" b="1" dirty="0"/>
          </a:p>
        </p:txBody>
      </p:sp>
    </p:spTree>
    <p:extLst>
      <p:ext uri="{BB962C8B-B14F-4D97-AF65-F5344CB8AC3E}">
        <p14:creationId xmlns:p14="http://schemas.microsoft.com/office/powerpoint/2010/main" val="49724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529806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Consider time series of observations, start at </a:t>
            </a:r>
            <a:r>
              <a:rPr lang="en-US" i="1" dirty="0" smtClean="0"/>
              <a:t>t</a:t>
            </a:r>
            <a:r>
              <a:rPr lang="en-US" dirty="0" smtClean="0"/>
              <a:t>=0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9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529806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Apply state process model to PREDICT state at </a:t>
            </a:r>
            <a:r>
              <a:rPr lang="en-US" i="1" dirty="0" smtClean="0"/>
              <a:t>t</a:t>
            </a:r>
            <a:r>
              <a:rPr lang="en-US" dirty="0" smtClean="0"/>
              <a:t>=1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3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529806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Compare prediction to observation and UPDATE.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50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529806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Compare prediction to observation and UPDATE.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27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529806" cy="5569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Predict state vector at time </a:t>
            </a:r>
            <a:r>
              <a:rPr lang="en-US" i="1" dirty="0" smtClean="0"/>
              <a:t>t=2</a:t>
            </a:r>
            <a:r>
              <a:rPr lang="en-US" dirty="0" smtClean="0"/>
              <a:t> using process model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Most of the estimation models we have discussed so far have been measurement error models</a:t>
            </a:r>
          </a:p>
          <a:p>
            <a:pPr lvl="1"/>
            <a:r>
              <a:rPr lang="en-US" dirty="0"/>
              <a:t>Deterministic population dynamics</a:t>
            </a:r>
          </a:p>
          <a:p>
            <a:pPr lvl="1"/>
            <a:r>
              <a:rPr lang="en-US" dirty="0"/>
              <a:t>Variation solely due to observation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Our modeled observation error can account for multiple effects:</a:t>
            </a:r>
          </a:p>
          <a:p>
            <a:pPr lvl="1"/>
            <a:r>
              <a:rPr lang="en-US" dirty="0" smtClean="0"/>
              <a:t>sampling error</a:t>
            </a:r>
          </a:p>
          <a:p>
            <a:pPr lvl="1"/>
            <a:r>
              <a:rPr lang="en-US" dirty="0" smtClean="0"/>
              <a:t>Random variation in availability to sampling gear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But, it is reasonable to assume that additional sources of variability in dynamics occur. e.g.</a:t>
            </a:r>
          </a:p>
          <a:p>
            <a:pPr lvl="1"/>
            <a:r>
              <a:rPr lang="en-US" dirty="0"/>
              <a:t>Stochastic variability in births/deaths,</a:t>
            </a:r>
          </a:p>
          <a:p>
            <a:pPr lvl="1"/>
            <a:r>
              <a:rPr lang="en-US" dirty="0"/>
              <a:t>Environmental drivers on growth</a:t>
            </a:r>
            <a:r>
              <a:rPr lang="en-US" dirty="0" smtClean="0"/>
              <a:t>, recruitment, etc.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variability in the population dynamics process is termed ‘process error’.</a:t>
            </a:r>
          </a:p>
        </p:txBody>
      </p:sp>
    </p:spTree>
    <p:extLst>
      <p:ext uri="{BB962C8B-B14F-4D97-AF65-F5344CB8AC3E}">
        <p14:creationId xmlns:p14="http://schemas.microsoft.com/office/powerpoint/2010/main" val="3771364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229600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Update prediction for t=2 based on data at t=2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44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229600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Continue predict-update steps for t=3, 4, 5, 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3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083300"/>
            <a:ext cx="8229600" cy="5569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Run filter through all time-steps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774700"/>
            <a:ext cx="75565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37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estimation using </a:t>
            </a:r>
            <a:r>
              <a:rPr lang="en-US" dirty="0" err="1" smtClean="0"/>
              <a:t>Kalman</a:t>
            </a:r>
            <a:r>
              <a:rPr lang="en-US" dirty="0" smtClean="0"/>
              <a:t>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Previous example, parameter values were known.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Kalman</a:t>
            </a:r>
            <a:r>
              <a:rPr lang="en-US" dirty="0" smtClean="0"/>
              <a:t> filter yields: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339791"/>
              </p:ext>
            </p:extLst>
          </p:nvPr>
        </p:nvGraphicFramePr>
        <p:xfrm>
          <a:off x="1506538" y="2474322"/>
          <a:ext cx="6332537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8" name="Equation" r:id="rId3" imgW="2641600" imgH="469900" progId="Equation.3">
                  <p:embed/>
                </p:oleObj>
              </mc:Choice>
              <mc:Fallback>
                <p:oleObj name="Equation" r:id="rId3" imgW="26416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6538" y="2474322"/>
                        <a:ext cx="6332537" cy="1127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601153"/>
              </p:ext>
            </p:extLst>
          </p:nvPr>
        </p:nvGraphicFramePr>
        <p:xfrm>
          <a:off x="775065" y="3761579"/>
          <a:ext cx="77946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9" name="Equation" r:id="rId5" imgW="3251200" imgH="241300" progId="Equation.3">
                  <p:embed/>
                </p:oleObj>
              </mc:Choice>
              <mc:Fallback>
                <p:oleObj name="Equation" r:id="rId5" imgW="3251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5065" y="3761579"/>
                        <a:ext cx="77946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409774" y="4787167"/>
            <a:ext cx="1451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equation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22880" y="4678103"/>
            <a:ext cx="134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Residual covariance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5274982" y="4339429"/>
            <a:ext cx="334920" cy="4466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861092" y="4214940"/>
            <a:ext cx="961788" cy="1730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163663" y="4214940"/>
            <a:ext cx="293054" cy="1730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Left Brace 16"/>
          <p:cNvSpPr/>
          <p:nvPr/>
        </p:nvSpPr>
        <p:spPr>
          <a:xfrm rot="16200000">
            <a:off x="7244899" y="3615472"/>
            <a:ext cx="376224" cy="1824138"/>
          </a:xfrm>
          <a:prstGeom prst="leftBrace">
            <a:avLst>
              <a:gd name="adj1" fmla="val 6109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695894" y="5945577"/>
            <a:ext cx="1521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 error variance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40063" y="5934816"/>
            <a:ext cx="1882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Predicted (</a:t>
            </a:r>
            <a:r>
              <a:rPr lang="en-US" dirty="0" err="1" smtClean="0"/>
              <a:t>apriori</a:t>
            </a:r>
            <a:r>
              <a:rPr lang="en-US" dirty="0" smtClean="0"/>
              <a:t>) state estimate covariance</a:t>
            </a:r>
            <a:endParaRPr lang="en-US" dirty="0"/>
          </a:p>
        </p:txBody>
      </p:sp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907923"/>
              </p:ext>
            </p:extLst>
          </p:nvPr>
        </p:nvGraphicFramePr>
        <p:xfrm>
          <a:off x="172223" y="5014328"/>
          <a:ext cx="4125912" cy="165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70" name="Equation" r:id="rId7" imgW="3035300" imgH="1219200" progId="Equation.3">
                  <p:embed/>
                </p:oleObj>
              </mc:Choice>
              <mc:Fallback>
                <p:oleObj name="Equation" r:id="rId7" imgW="3035300" imgH="1219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72223" y="5014328"/>
                        <a:ext cx="4125912" cy="1658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511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83923"/>
            <a:ext cx="8362347" cy="688359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Estimation of linear state-space models in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Lots of available functions that can apply KF and estimate parameters.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e.g. </a:t>
            </a:r>
            <a:r>
              <a:rPr lang="en-US" altLang="en-US" sz="2800" dirty="0" err="1" smtClean="0"/>
              <a:t>fkf</a:t>
            </a:r>
            <a:r>
              <a:rPr lang="en-US" altLang="en-US" sz="2800" dirty="0" smtClean="0"/>
              <a:t>() in package FKF,  </a:t>
            </a:r>
            <a:r>
              <a:rPr lang="en-US" altLang="en-US" sz="2800" dirty="0" err="1" smtClean="0"/>
              <a:t>StructTS</a:t>
            </a:r>
            <a:r>
              <a:rPr lang="en-US" altLang="en-US" sz="2800" dirty="0" smtClean="0"/>
              <a:t>() in base stats.</a:t>
            </a:r>
          </a:p>
          <a:p>
            <a:pPr>
              <a:lnSpc>
                <a:spcPct val="80000"/>
              </a:lnSpc>
            </a:pPr>
            <a:r>
              <a:rPr lang="en-US" altLang="en-US" sz="2800" dirty="0" err="1" smtClean="0"/>
              <a:t>Tusell</a:t>
            </a:r>
            <a:r>
              <a:rPr lang="en-US" altLang="en-US" sz="2800" dirty="0" smtClean="0"/>
              <a:t> (2011). J. Stat. </a:t>
            </a:r>
            <a:r>
              <a:rPr lang="en-US" altLang="en-US" sz="2800" dirty="0" err="1" smtClean="0"/>
              <a:t>Softw</a:t>
            </a:r>
            <a:r>
              <a:rPr lang="en-US" altLang="en-US" sz="2800" dirty="0" smtClean="0"/>
              <a:t>. 39(2) gives a good overview of options (likely now outdated)</a:t>
            </a:r>
            <a:r>
              <a:rPr lang="en-US" sz="2800" dirty="0" smtClean="0"/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We will examine the code provided by Newman et al. (2014).</a:t>
            </a:r>
          </a:p>
          <a:p>
            <a:pPr eaLnBrk="1" hangingPunct="1">
              <a:lnSpc>
                <a:spcPct val="8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MARSS package is a very powerful and flexible framework for fitting multivariate linear state-space models.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Estimation is primarily using the EM algorithm.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en-US" sz="2000" dirty="0" smtClean="0"/>
              <a:t>(https</a:t>
            </a:r>
            <a:r>
              <a:rPr lang="en-US" altLang="en-US" sz="2000" dirty="0"/>
              <a:t>://</a:t>
            </a:r>
            <a:r>
              <a:rPr lang="en-US" altLang="en-US" sz="2000" dirty="0" err="1"/>
              <a:t>cran.r-project.org</a:t>
            </a:r>
            <a:r>
              <a:rPr lang="en-US" altLang="en-US" sz="2000" dirty="0"/>
              <a:t>/web/packages/MARSS/vignettes/</a:t>
            </a:r>
            <a:r>
              <a:rPr lang="en-US" altLang="en-US" sz="2000" dirty="0" err="1" smtClean="0"/>
              <a:t>UserGuide.pdf</a:t>
            </a:r>
            <a:r>
              <a:rPr lang="en-US" altLang="en-US" sz="20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2495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state-space models in ADMB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advantage of the conditional distribution for the states:</a:t>
            </a:r>
          </a:p>
          <a:p>
            <a:r>
              <a:rPr lang="en-US" dirty="0" smtClean="0"/>
              <a:t>i.e. make the state variables the random effects, e.g.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For our biomass dynamics model:</a:t>
            </a:r>
          </a:p>
          <a:p>
            <a:endParaRPr lang="en-US" dirty="0"/>
          </a:p>
          <a:p>
            <a:r>
              <a:rPr lang="en-US" dirty="0" smtClean="0"/>
              <a:t>Conditioned on the biomass at the previous time step, this model is </a:t>
            </a:r>
            <a:r>
              <a:rPr lang="en-US" b="1" dirty="0" smtClean="0"/>
              <a:t>separable</a:t>
            </a:r>
            <a:r>
              <a:rPr lang="en-US" dirty="0" smtClean="0"/>
              <a:t>, i.e. </a:t>
            </a:r>
            <a:r>
              <a:rPr lang="en-US" dirty="0" err="1" smtClean="0"/>
              <a:t>ln</a:t>
            </a:r>
            <a:r>
              <a:rPr lang="en-US" dirty="0" smtClean="0"/>
              <a:t>(</a:t>
            </a:r>
            <a:r>
              <a:rPr lang="en-US" i="1" dirty="0" err="1" smtClean="0"/>
              <a:t>B</a:t>
            </a:r>
            <a:r>
              <a:rPr lang="en-US" i="1" baseline="-25000" dirty="0" err="1" smtClean="0"/>
              <a:t>t</a:t>
            </a:r>
            <a:r>
              <a:rPr lang="en-US" dirty="0" smtClean="0"/>
              <a:t>) does not depend on </a:t>
            </a:r>
            <a:r>
              <a:rPr lang="en-US" dirty="0" err="1" smtClean="0"/>
              <a:t>ln</a:t>
            </a:r>
            <a:r>
              <a:rPr lang="en-US" dirty="0" smtClean="0"/>
              <a:t>(</a:t>
            </a:r>
            <a:r>
              <a:rPr lang="en-US" i="1" dirty="0" smtClean="0"/>
              <a:t>B</a:t>
            </a:r>
            <a:r>
              <a:rPr lang="en-US" i="1" baseline="-25000" dirty="0" smtClean="0"/>
              <a:t>t-2</a:t>
            </a:r>
            <a:r>
              <a:rPr lang="en-US" dirty="0" smtClean="0"/>
              <a:t>).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445609"/>
              </p:ext>
            </p:extLst>
          </p:nvPr>
        </p:nvGraphicFramePr>
        <p:xfrm>
          <a:off x="3347555" y="1624563"/>
          <a:ext cx="1919852" cy="525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6" name="Equation" r:id="rId3" imgW="787400" imgH="215900" progId="Equation.3">
                  <p:embed/>
                </p:oleObj>
              </mc:Choice>
              <mc:Fallback>
                <p:oleObj name="Equation" r:id="rId3" imgW="787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7555" y="1624563"/>
                        <a:ext cx="1919852" cy="525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571396"/>
              </p:ext>
            </p:extLst>
          </p:nvPr>
        </p:nvGraphicFramePr>
        <p:xfrm>
          <a:off x="995932" y="3210437"/>
          <a:ext cx="7027862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7" name="Equation" r:id="rId5" imgW="2882900" imgH="254000" progId="Equation.3">
                  <p:embed/>
                </p:oleObj>
              </mc:Choice>
              <mc:Fallback>
                <p:oleObj name="Equation" r:id="rId5" imgW="28829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5932" y="3210437"/>
                        <a:ext cx="7027862" cy="617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717776"/>
              </p:ext>
            </p:extLst>
          </p:nvPr>
        </p:nvGraphicFramePr>
        <p:xfrm>
          <a:off x="2061394" y="4411855"/>
          <a:ext cx="48355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58" name="Equation" r:id="rId7" imgW="1968500" imgH="279400" progId="Equation.3">
                  <p:embed/>
                </p:oleObj>
              </mc:Choice>
              <mc:Fallback>
                <p:oleObj name="Equation" r:id="rId7" imgW="1968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61394" y="4411855"/>
                        <a:ext cx="4835525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3090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process and observation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Separably</a:t>
            </a:r>
            <a:r>
              <a:rPr lang="en-US" dirty="0" smtClean="0"/>
              <a:t> estimating process and observation error can be problematic.</a:t>
            </a:r>
          </a:p>
          <a:p>
            <a:r>
              <a:rPr lang="en-US" dirty="0" smtClean="0"/>
              <a:t>Often, best fit obtained when estimating either of these at zero (log of 0 is VERY small).</a:t>
            </a:r>
          </a:p>
          <a:p>
            <a:r>
              <a:rPr lang="en-US" dirty="0" smtClean="0"/>
              <a:t>Performance of </a:t>
            </a:r>
            <a:r>
              <a:rPr lang="en-US" dirty="0" err="1" smtClean="0"/>
              <a:t>Kalman</a:t>
            </a:r>
            <a:r>
              <a:rPr lang="en-US" dirty="0" smtClean="0"/>
              <a:t> filter to estimate both process and observation error degrades with increasing missing data (hence why MARSS uses EM algorithm). </a:t>
            </a:r>
          </a:p>
          <a:p>
            <a:r>
              <a:rPr lang="en-US" dirty="0" smtClean="0"/>
              <a:t>Early solution was to assume the ratio between these was known.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340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state</a:t>
            </a:r>
            <a:r>
              <a:rPr lang="en-US" smtClean="0"/>
              <a:t>-space </a:t>
            </a:r>
            <a:r>
              <a:rPr lang="en-US" dirty="0" smtClean="0"/>
              <a:t>production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3400" dirty="0" smtClean="0"/>
              <a:t>The </a:t>
            </a:r>
            <a:r>
              <a:rPr lang="en-US" sz="3400" dirty="0" err="1" smtClean="0"/>
              <a:t>Gompertz</a:t>
            </a:r>
            <a:r>
              <a:rPr lang="en-US" sz="3400" dirty="0" smtClean="0"/>
              <a:t> population dynamics model:</a:t>
            </a:r>
          </a:p>
          <a:p>
            <a:pPr marL="0" indent="0">
              <a:buNone/>
            </a:pPr>
            <a:endParaRPr lang="en-US" sz="3400" dirty="0"/>
          </a:p>
          <a:p>
            <a:endParaRPr lang="en-US" sz="3400" dirty="0" smtClean="0"/>
          </a:p>
          <a:p>
            <a:r>
              <a:rPr lang="en-US" sz="3400" dirty="0" smtClean="0"/>
              <a:t>Similar to other models, except density dependence is on </a:t>
            </a:r>
            <a:r>
              <a:rPr lang="en-US" sz="3400" dirty="0" err="1" smtClean="0"/>
              <a:t>ln</a:t>
            </a:r>
            <a:r>
              <a:rPr lang="en-US" sz="3400" dirty="0" smtClean="0"/>
              <a:t>(B) rather than B.</a:t>
            </a:r>
            <a:endParaRPr lang="en-US" sz="3400" dirty="0" smtClean="0"/>
          </a:p>
          <a:p>
            <a:r>
              <a:rPr lang="en-US" sz="3400" dirty="0" smtClean="0"/>
              <a:t>Application to </a:t>
            </a:r>
            <a:br>
              <a:rPr lang="en-US" sz="3400" dirty="0" smtClean="0"/>
            </a:br>
            <a:r>
              <a:rPr lang="en-US" sz="3400" dirty="0" smtClean="0"/>
              <a:t>lingcod survey data</a:t>
            </a:r>
            <a:br>
              <a:rPr lang="en-US" sz="3400" dirty="0" smtClean="0"/>
            </a:br>
            <a:r>
              <a:rPr lang="en-US" sz="3400" dirty="0" smtClean="0"/>
              <a:t>(</a:t>
            </a:r>
            <a:r>
              <a:rPr lang="en-US" sz="3400" dirty="0" err="1" smtClean="0"/>
              <a:t>Schnute</a:t>
            </a:r>
            <a:r>
              <a:rPr lang="en-US" sz="3400" dirty="0" smtClean="0"/>
              <a:t> 1994)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3400" dirty="0" err="1" smtClean="0"/>
              <a:t>Schnute</a:t>
            </a:r>
            <a:r>
              <a:rPr lang="en-US" sz="3400" dirty="0"/>
              <a:t>, J. T. (1994). A general framework for developing sequential fisheries models. Canadian Journal of Fisheries and Aquatic Sciences, 51(8), 1676-1688.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51" y="2570641"/>
            <a:ext cx="5048536" cy="3040383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222999"/>
              </p:ext>
            </p:extLst>
          </p:nvPr>
        </p:nvGraphicFramePr>
        <p:xfrm>
          <a:off x="1473333" y="1388513"/>
          <a:ext cx="6362836" cy="5945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8" name="Equation" r:id="rId4" imgW="2717800" imgH="254000" progId="Equation.3">
                  <p:embed/>
                </p:oleObj>
              </mc:Choice>
              <mc:Fallback>
                <p:oleObj name="Equation" r:id="rId4" imgW="27178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3333" y="1388513"/>
                        <a:ext cx="6362836" cy="5945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8915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Non-linear state-space </a:t>
            </a:r>
            <a:r>
              <a:rPr lang="en-US" dirty="0" smtClean="0"/>
              <a:t>production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4030918" cy="5588417"/>
          </a:xfrm>
        </p:spPr>
        <p:txBody>
          <a:bodyPr/>
          <a:lstStyle/>
          <a:p>
            <a:r>
              <a:rPr lang="en-US" sz="2800" dirty="0" smtClean="0"/>
              <a:t>Thorson &amp; </a:t>
            </a:r>
            <a:r>
              <a:rPr lang="en-US" sz="2800" dirty="0" err="1" smtClean="0"/>
              <a:t>Minto</a:t>
            </a:r>
            <a:r>
              <a:rPr lang="en-US" sz="2800" dirty="0" smtClean="0"/>
              <a:t> (2015)</a:t>
            </a:r>
            <a:endParaRPr lang="en-US" sz="2800" dirty="0" smtClean="0"/>
          </a:p>
          <a:p>
            <a:r>
              <a:rPr lang="en-US" sz="2800" dirty="0" smtClean="0"/>
              <a:t>State-space Schaefer production model fitted to tuna data from Meyer &amp; Millar (1999).</a:t>
            </a:r>
          </a:p>
          <a:p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5-10-05 at 11.37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118" y="1225030"/>
            <a:ext cx="4404934" cy="528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515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State-space approach provides robust framework for simultaneously considering uncertainty associated with population processes and observations.</a:t>
            </a:r>
          </a:p>
          <a:p>
            <a:r>
              <a:rPr lang="en-US" dirty="0" smtClean="0"/>
              <a:t>Increasingly being used for management advice.(e.g. SAM, age-structured state-space fisheries model (Nielsen &amp; Berg 2014) ).</a:t>
            </a:r>
          </a:p>
          <a:p>
            <a:r>
              <a:rPr lang="en-US" dirty="0" smtClean="0"/>
              <a:t>Readily handles missing data.</a:t>
            </a:r>
          </a:p>
          <a:p>
            <a:r>
              <a:rPr lang="en-US" dirty="0" smtClean="0"/>
              <a:t>Easy to extend the </a:t>
            </a:r>
            <a:r>
              <a:rPr lang="en-US" dirty="0" err="1" smtClean="0"/>
              <a:t>univariate</a:t>
            </a:r>
            <a:r>
              <a:rPr lang="en-US" dirty="0" smtClean="0"/>
              <a:t> models considered here:</a:t>
            </a:r>
          </a:p>
          <a:p>
            <a:pPr lvl="1"/>
            <a:r>
              <a:rPr lang="en-US" dirty="0" smtClean="0"/>
              <a:t>Multiple state variables for population stages</a:t>
            </a:r>
          </a:p>
          <a:p>
            <a:pPr lvl="1"/>
            <a:r>
              <a:rPr lang="en-US" dirty="0" smtClean="0"/>
              <a:t>Parameters or environmental covariates modeled as state variables, and include process model for these.</a:t>
            </a:r>
          </a:p>
          <a:p>
            <a:pPr lvl="1"/>
            <a:r>
              <a:rPr lang="en-US" dirty="0" smtClean="0"/>
              <a:t>Hierarchical approach to share information among time series (e.g. common trends, Dynamic Factor analysis)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4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error modeling in fisheries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Measurement </a:t>
            </a:r>
            <a:r>
              <a:rPr lang="en-US" b="1" dirty="0" smtClean="0"/>
              <a:t>OR</a:t>
            </a:r>
            <a:r>
              <a:rPr lang="en-US" dirty="0" smtClean="0"/>
              <a:t> Process error estimators</a:t>
            </a:r>
          </a:p>
          <a:p>
            <a:r>
              <a:rPr lang="en-US" dirty="0" smtClean="0"/>
              <a:t>Total error estimators (errors in variables models)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linear model: error in both the X’s and the </a:t>
            </a:r>
            <a:r>
              <a:rPr lang="en-US" dirty="0" smtClean="0"/>
              <a:t>Y’s</a:t>
            </a:r>
          </a:p>
          <a:p>
            <a:r>
              <a:rPr lang="en-US" dirty="0" smtClean="0"/>
              <a:t>Penalized likelihood models</a:t>
            </a:r>
          </a:p>
          <a:p>
            <a:pPr lvl="1"/>
            <a:r>
              <a:rPr lang="en-US" dirty="0"/>
              <a:t>Penalty added to likelihood function that describes the deviation of a parameter from distribution, estimated like a normal parameter.</a:t>
            </a:r>
          </a:p>
          <a:p>
            <a:pPr lvl="1"/>
            <a:r>
              <a:rPr lang="en-US" dirty="0"/>
              <a:t>e.g. recruitment </a:t>
            </a:r>
            <a:r>
              <a:rPr lang="en-US" dirty="0" smtClean="0"/>
              <a:t>deviations around a stock-recruit curve.</a:t>
            </a:r>
          </a:p>
          <a:p>
            <a:pPr lvl="1"/>
            <a:r>
              <a:rPr lang="en-US" dirty="0" smtClean="0"/>
              <a:t>Most modern statistical stock assessment models use this approach to obtain MLEs (integration over the random effects is achieved when doing Bayesian estimation).</a:t>
            </a:r>
            <a:endParaRPr lang="en-US" dirty="0"/>
          </a:p>
          <a:p>
            <a:r>
              <a:rPr lang="en-US" dirty="0" smtClean="0"/>
              <a:t>State-space models</a:t>
            </a:r>
          </a:p>
          <a:p>
            <a:pPr lvl="1"/>
            <a:r>
              <a:rPr lang="en-US" dirty="0" smtClean="0"/>
              <a:t>Formally account for both process and observation error.</a:t>
            </a:r>
          </a:p>
          <a:p>
            <a:endParaRPr lang="en-US" dirty="0" smtClean="0"/>
          </a:p>
          <a:p>
            <a:r>
              <a:rPr lang="en-US" dirty="0" smtClean="0"/>
              <a:t>Reading: Comparing among error models, Punt (2003)</a:t>
            </a:r>
          </a:p>
        </p:txBody>
      </p:sp>
    </p:spTree>
    <p:extLst>
      <p:ext uri="{BB962C8B-B14F-4D97-AF65-F5344CB8AC3E}">
        <p14:creationId xmlns:p14="http://schemas.microsoft.com/office/powerpoint/2010/main" val="43391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/>
              <a:t>R</a:t>
            </a:r>
            <a:r>
              <a:rPr lang="en-US" dirty="0" smtClean="0"/>
              <a:t>eading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363" y="1685574"/>
            <a:ext cx="2582474" cy="3882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956" y="1685574"/>
            <a:ext cx="2588100" cy="388215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09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/>
              <a:t>R</a:t>
            </a:r>
            <a:r>
              <a:rPr lang="en-US" dirty="0" smtClean="0"/>
              <a:t>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5290"/>
            <a:ext cx="8229600" cy="6163280"/>
          </a:xfrm>
        </p:spPr>
        <p:txBody>
          <a:bodyPr>
            <a:noAutofit/>
          </a:bodyPr>
          <a:lstStyle/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de </a:t>
            </a:r>
            <a:r>
              <a:rPr lang="en-US" altLang="en-US" sz="1600" dirty="0" err="1"/>
              <a:t>Valpine</a:t>
            </a:r>
            <a:r>
              <a:rPr lang="en-US" altLang="en-US" sz="1600" dirty="0"/>
              <a:t>, P., &amp; Hastings, A. (2002). Fitting population models incorporating process noise and observation error. Ecological Monographs, 72(1), 57-76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smtClean="0"/>
              <a:t>Harvey</a:t>
            </a:r>
            <a:r>
              <a:rPr lang="en-US" altLang="en-US" sz="1600" dirty="0"/>
              <a:t>, A. C. (1990). Forecasting, structural time series models and the </a:t>
            </a:r>
            <a:r>
              <a:rPr lang="en-US" altLang="en-US" sz="1600" dirty="0" err="1"/>
              <a:t>Kalman</a:t>
            </a:r>
            <a:r>
              <a:rPr lang="en-US" altLang="en-US" sz="1600" dirty="0"/>
              <a:t> filter. Cambridge university press.</a:t>
            </a:r>
            <a:endParaRPr lang="en-US" altLang="en-US" sz="1600" dirty="0" smtClean="0"/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Holmes, E. E., Ward, E. J., &amp; Wills, K. (2012). </a:t>
            </a:r>
            <a:r>
              <a:rPr lang="en-US" altLang="en-US" sz="1600" dirty="0" err="1"/>
              <a:t>Marss</a:t>
            </a:r>
            <a:r>
              <a:rPr lang="en-US" altLang="en-US" sz="1600" dirty="0"/>
              <a:t>: Multivariate autoregressive state-space models for analyzing time-series data. The R Journal, 4(1), 11-19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 smtClean="0"/>
              <a:t>Kalman</a:t>
            </a:r>
            <a:r>
              <a:rPr lang="en-US" altLang="en-US" sz="1600" dirty="0"/>
              <a:t>, R. E. 1960. A new approach to linear filtering and </a:t>
            </a:r>
            <a:r>
              <a:rPr lang="en-US" altLang="en-US" sz="1600" dirty="0" smtClean="0"/>
              <a:t>prediction problems</a:t>
            </a:r>
            <a:r>
              <a:rPr lang="en-US" altLang="en-US" sz="1600" dirty="0"/>
              <a:t>. Transactions of the ASME–Journal of Basic </a:t>
            </a:r>
            <a:r>
              <a:rPr lang="en-US" altLang="en-US" sz="1600" dirty="0" smtClean="0"/>
              <a:t>Engineering 82</a:t>
            </a:r>
            <a:r>
              <a:rPr lang="en-US" altLang="en-US" sz="1600" dirty="0"/>
              <a:t>(Series D): 35–45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/>
              <a:t>Meinhold</a:t>
            </a:r>
            <a:r>
              <a:rPr lang="en-US" altLang="en-US" sz="1600" dirty="0"/>
              <a:t>, R. J., &amp; </a:t>
            </a:r>
            <a:r>
              <a:rPr lang="en-US" altLang="en-US" sz="1600" dirty="0" err="1"/>
              <a:t>Singpurwalla</a:t>
            </a:r>
            <a:r>
              <a:rPr lang="en-US" altLang="en-US" sz="1600" dirty="0"/>
              <a:t>, N. D. (1983). Understanding the </a:t>
            </a:r>
            <a:r>
              <a:rPr lang="en-US" altLang="en-US" sz="1600" dirty="0" err="1"/>
              <a:t>Kalman</a:t>
            </a:r>
            <a:r>
              <a:rPr lang="en-US" altLang="en-US" sz="1600" dirty="0"/>
              <a:t> filter. The American Statistician, 37(2), 123-127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smtClean="0"/>
              <a:t>Nielsen</a:t>
            </a:r>
            <a:r>
              <a:rPr lang="en-US" altLang="en-US" sz="1600" dirty="0"/>
              <a:t>, A. and Berg, C. W. 2014. Estimation of time-varying selectivity </a:t>
            </a:r>
            <a:r>
              <a:rPr lang="en-US" altLang="en-US" sz="1600" dirty="0" smtClean="0"/>
              <a:t>in stock </a:t>
            </a:r>
            <a:r>
              <a:rPr lang="en-US" altLang="en-US" sz="1600" dirty="0"/>
              <a:t>assessments using state–space </a:t>
            </a:r>
            <a:r>
              <a:rPr lang="en-US" altLang="en-US" sz="1600" dirty="0" smtClean="0"/>
              <a:t>models. Fisheries </a:t>
            </a:r>
            <a:r>
              <a:rPr lang="en-US" altLang="en-US" sz="1600" dirty="0"/>
              <a:t>Research 158(1)</a:t>
            </a:r>
            <a:r>
              <a:rPr lang="en-US" altLang="en-US" sz="1600" dirty="0" smtClean="0"/>
              <a:t>:96</a:t>
            </a:r>
            <a:r>
              <a:rPr lang="en-US" altLang="en-US" sz="1600" dirty="0"/>
              <a:t>–101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Newman, K. B., Buckland, S. T., Morgan, B. J., King, R., </a:t>
            </a:r>
            <a:r>
              <a:rPr lang="en-US" altLang="en-US" sz="1600" dirty="0" err="1"/>
              <a:t>Borchers</a:t>
            </a:r>
            <a:r>
              <a:rPr lang="en-US" altLang="en-US" sz="1600" dirty="0"/>
              <a:t>, D. L., Cole, D. J., ... &amp; Thomas, L. (2014). </a:t>
            </a:r>
            <a:r>
              <a:rPr lang="en-US" altLang="en-US" sz="1600" dirty="0" err="1"/>
              <a:t>Modelling</a:t>
            </a:r>
            <a:r>
              <a:rPr lang="en-US" altLang="en-US" sz="1600" dirty="0"/>
              <a:t> Population Dynamics. Springer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/>
              <a:t>Pedersen, M.W., Berg, C.W., </a:t>
            </a:r>
            <a:r>
              <a:rPr lang="en-US" altLang="en-US" sz="1600" dirty="0" err="1"/>
              <a:t>Thygesen,U</a:t>
            </a:r>
            <a:r>
              <a:rPr lang="en-US" altLang="en-US" sz="1600" dirty="0"/>
              <a:t>. H., Nielsen, A., and Madsen</a:t>
            </a:r>
            <a:r>
              <a:rPr lang="en-US" altLang="en-US" sz="1600" dirty="0" smtClean="0"/>
              <a:t>, H</a:t>
            </a:r>
            <a:r>
              <a:rPr lang="en-US" altLang="en-US" sz="1600" dirty="0"/>
              <a:t>. 2011. Estimation methods for nonlinear state-space models </a:t>
            </a:r>
            <a:r>
              <a:rPr lang="en-US" altLang="en-US" sz="1600" dirty="0" smtClean="0"/>
              <a:t>in ecology</a:t>
            </a:r>
            <a:r>
              <a:rPr lang="en-US" altLang="en-US" sz="1600" dirty="0"/>
              <a:t>. Ecological </a:t>
            </a:r>
            <a:r>
              <a:rPr lang="en-US" altLang="en-US" sz="1600" dirty="0" err="1"/>
              <a:t>Modelling</a:t>
            </a:r>
            <a:r>
              <a:rPr lang="en-US" altLang="en-US" sz="1600" dirty="0"/>
              <a:t>, 222: 1394–1400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smtClean="0"/>
              <a:t>Punt</a:t>
            </a:r>
            <a:r>
              <a:rPr lang="en-US" altLang="en-US" sz="1600" dirty="0"/>
              <a:t>, A. E. (2003). Extending production models to include process error in the population dynamics. Canadian Journal of Fisheries and Aquatic Sciences, 60(10), 1217-1228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err="1" smtClean="0"/>
              <a:t>Schnute</a:t>
            </a:r>
            <a:r>
              <a:rPr lang="en-US" altLang="en-US" sz="1600" dirty="0"/>
              <a:t>, J. T. (1994). A general framework for developing sequential fisheries models. Canadian Journal of Fisheries and Aquatic Sciences, 51(8), 1676-1688</a:t>
            </a:r>
            <a:r>
              <a:rPr lang="en-US" altLang="en-US" sz="16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1600" dirty="0" smtClean="0"/>
              <a:t>Thorson</a:t>
            </a:r>
            <a:r>
              <a:rPr lang="en-US" altLang="en-US" sz="1600" dirty="0"/>
              <a:t>, J. T., &amp; </a:t>
            </a:r>
            <a:r>
              <a:rPr lang="en-US" altLang="en-US" sz="1600" dirty="0" err="1"/>
              <a:t>Minto</a:t>
            </a:r>
            <a:r>
              <a:rPr lang="en-US" altLang="en-US" sz="1600" dirty="0"/>
              <a:t>, C. (</a:t>
            </a:r>
            <a:r>
              <a:rPr lang="en-US" altLang="en-US" sz="1600" dirty="0" smtClean="0"/>
              <a:t>2015)</a:t>
            </a:r>
            <a:r>
              <a:rPr lang="en-US" altLang="en-US" sz="1600" dirty="0"/>
              <a:t>. </a:t>
            </a:r>
            <a:r>
              <a:rPr lang="en-US" altLang="en-US" sz="1600" i="1" dirty="0"/>
              <a:t>Mixed effects: a unifying framework for statistical </a:t>
            </a:r>
            <a:r>
              <a:rPr lang="en-US" altLang="en-US" sz="1600" i="1" dirty="0" err="1"/>
              <a:t>modelling</a:t>
            </a:r>
            <a:r>
              <a:rPr lang="en-US" altLang="en-US" sz="1600" i="1" dirty="0"/>
              <a:t> in fisheries biology.</a:t>
            </a:r>
            <a:r>
              <a:rPr lang="en-US" altLang="en-US" sz="1600" dirty="0"/>
              <a:t> ICES Journal of Marine Science: Journal du </a:t>
            </a:r>
            <a:r>
              <a:rPr lang="en-US" altLang="en-US" sz="1600" dirty="0" err="1"/>
              <a:t>Conseil</a:t>
            </a:r>
            <a:r>
              <a:rPr lang="en-US" altLang="en-US" sz="1600" dirty="0"/>
              <a:t>, fsu213</a:t>
            </a:r>
            <a:r>
              <a:rPr lang="en-US" altLang="en-US" sz="1600" dirty="0" smtClean="0"/>
              <a:t>.</a:t>
            </a:r>
            <a:endParaRPr lang="en-US" alt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401398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class next week 10/13 (Monday schedule)</a:t>
            </a:r>
            <a:endParaRPr lang="en-US" dirty="0" smtClean="0"/>
          </a:p>
          <a:p>
            <a:r>
              <a:rPr lang="en-US" dirty="0" smtClean="0"/>
              <a:t>10/20: outlines of projects due</a:t>
            </a:r>
          </a:p>
          <a:p>
            <a:r>
              <a:rPr lang="en-US" dirty="0" smtClean="0"/>
              <a:t>10/20: Review of assignments and discuss projects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0670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</a:t>
            </a:r>
            <a:r>
              <a:rPr lang="en-US" dirty="0" err="1" smtClean="0"/>
              <a:t>Kalman</a:t>
            </a:r>
            <a:r>
              <a:rPr lang="en-US" dirty="0" smtClean="0"/>
              <a:t> filter in R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5" name="Picture 4" descr="Screen Shot 2015-10-05 at 7.09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2" y="1051870"/>
            <a:ext cx="8337228" cy="104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7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the </a:t>
            </a:r>
            <a:r>
              <a:rPr lang="en-US" dirty="0" err="1" smtClean="0"/>
              <a:t>Kalman</a:t>
            </a:r>
            <a:r>
              <a:rPr lang="en-US" dirty="0" smtClean="0"/>
              <a:t> filter in R 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  <p:pic>
        <p:nvPicPr>
          <p:cNvPr id="5" name="Picture 4" descr="Screen Shot 2015-10-05 at 7.09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185" b="-54185"/>
          <a:stretch/>
        </p:blipFill>
        <p:spPr>
          <a:xfrm>
            <a:off x="457200" y="1051870"/>
            <a:ext cx="8337228" cy="1045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247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</a:t>
            </a:r>
            <a:r>
              <a:rPr lang="en-US" dirty="0" err="1" smtClean="0"/>
              <a:t>Kalman</a:t>
            </a:r>
            <a:r>
              <a:rPr lang="en-US" dirty="0" smtClean="0"/>
              <a:t> filter in </a:t>
            </a:r>
            <a:r>
              <a:rPr lang="en-US" dirty="0" smtClean="0"/>
              <a:t>R.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Conduct likelihood </a:t>
            </a:r>
            <a:r>
              <a:rPr lang="en-US" dirty="0" smtClean="0"/>
              <a:t>profile for process error variance</a:t>
            </a:r>
          </a:p>
          <a:p>
            <a:endParaRPr lang="en-US" dirty="0"/>
          </a:p>
          <a:p>
            <a:r>
              <a:rPr lang="en-US" dirty="0" err="1" smtClean="0"/>
              <a:t>Gompertz</a:t>
            </a:r>
            <a:r>
              <a:rPr lang="en-US" dirty="0" smtClean="0"/>
              <a:t> model to </a:t>
            </a:r>
            <a:r>
              <a:rPr lang="en-US" dirty="0" smtClean="0"/>
              <a:t>lingcod </a:t>
            </a:r>
            <a:r>
              <a:rPr lang="en-US" dirty="0" smtClean="0"/>
              <a:t>in ADMB</a:t>
            </a:r>
          </a:p>
          <a:p>
            <a:endParaRPr lang="en-US" dirty="0"/>
          </a:p>
          <a:p>
            <a:r>
              <a:rPr lang="en-US" dirty="0" smtClean="0"/>
              <a:t>Compare Schaefer </a:t>
            </a:r>
            <a:r>
              <a:rPr lang="en-US" dirty="0" smtClean="0"/>
              <a:t>model predictions </a:t>
            </a:r>
            <a:r>
              <a:rPr lang="en-US" dirty="0" smtClean="0"/>
              <a:t>between </a:t>
            </a:r>
            <a:r>
              <a:rPr lang="en-US" dirty="0" smtClean="0"/>
              <a:t>observation error </a:t>
            </a:r>
            <a:r>
              <a:rPr lang="en-US" dirty="0" smtClean="0"/>
              <a:t>model and state-space models.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15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case of mixed-effects models</a:t>
            </a:r>
          </a:p>
          <a:p>
            <a:r>
              <a:rPr lang="en-US" dirty="0" smtClean="0"/>
              <a:t>As with mixed-effects models, the aim is to partition variance.</a:t>
            </a:r>
          </a:p>
          <a:p>
            <a:r>
              <a:rPr lang="en-US" dirty="0" smtClean="0"/>
              <a:t>Two discrete time processes running in parallel.</a:t>
            </a:r>
          </a:p>
          <a:p>
            <a:pPr lvl="1"/>
            <a:r>
              <a:rPr lang="en-US" dirty="0" smtClean="0"/>
              <a:t>State process model</a:t>
            </a:r>
          </a:p>
          <a:p>
            <a:pPr lvl="1"/>
            <a:r>
              <a:rPr lang="en-US" dirty="0" smtClean="0"/>
              <a:t>Observation model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43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State-space modeling, hidden process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59399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590841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57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  <p:bldP spid="69" grpId="0"/>
      <p:bldP spid="70" grpId="0"/>
      <p:bldP spid="8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State-space modeling, hidden process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73356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716454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2201001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2769305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2936480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2895869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2672034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0" name="Bent Arrow 89"/>
          <p:cNvSpPr/>
          <p:nvPr/>
        </p:nvSpPr>
        <p:spPr>
          <a:xfrm rot="3209169">
            <a:off x="5592172" y="2451842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32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State-space modeling, hidden process</a:t>
            </a:r>
            <a:endParaRPr lang="en-US" sz="3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331" y="4968410"/>
            <a:ext cx="651406" cy="46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516" y="4955020"/>
            <a:ext cx="651406" cy="4603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461" y="4733569"/>
            <a:ext cx="1181197" cy="8347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6" y="4716454"/>
            <a:ext cx="1185666" cy="837927"/>
          </a:xfrm>
          <a:prstGeom prst="rect">
            <a:avLst/>
          </a:prstGeom>
        </p:spPr>
      </p:pic>
      <p:pic>
        <p:nvPicPr>
          <p:cNvPr id="18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2331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j0210682"/>
          <p:cNvPicPr preferRelativeResize="0"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8758" y="2201001"/>
            <a:ext cx="62865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916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5949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 descr="scisample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1182" y="3274166"/>
            <a:ext cx="465166" cy="999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1" name="Straight Arrow Connector 40"/>
          <p:cNvCxnSpPr/>
          <p:nvPr/>
        </p:nvCxnSpPr>
        <p:spPr>
          <a:xfrm flipV="1">
            <a:off x="2546072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185107" y="4409036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774375" y="4412194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7376473" y="4396878"/>
            <a:ext cx="0" cy="3636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916417" y="516944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4765988" y="516926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133667" y="5167563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449826" y="5191858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002243" y="2769305"/>
            <a:ext cx="1341167" cy="348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4343410" y="2936480"/>
            <a:ext cx="315348" cy="2003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5360944" y="2895869"/>
            <a:ext cx="170010" cy="329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5742263" y="2672034"/>
            <a:ext cx="1159875" cy="4395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07900" y="3667243"/>
            <a:ext cx="157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2009" y="4948507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Fish population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32009" y="5850990"/>
            <a:ext cx="1678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39529" y="5859249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0</a:t>
            </a:r>
            <a:endParaRPr lang="en-US" i="1" dirty="0"/>
          </a:p>
        </p:txBody>
      </p:sp>
      <p:sp>
        <p:nvSpPr>
          <p:cNvPr id="68" name="TextBox 67"/>
          <p:cNvSpPr txBox="1"/>
          <p:nvPr/>
        </p:nvSpPr>
        <p:spPr>
          <a:xfrm>
            <a:off x="7004516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3</a:t>
            </a:r>
            <a:endParaRPr lang="en-US" i="1" dirty="0"/>
          </a:p>
        </p:txBody>
      </p:sp>
      <p:sp>
        <p:nvSpPr>
          <p:cNvPr id="69" name="TextBox 68"/>
          <p:cNvSpPr txBox="1"/>
          <p:nvPr/>
        </p:nvSpPr>
        <p:spPr>
          <a:xfrm>
            <a:off x="5467831" y="5826983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2</a:t>
            </a:r>
            <a:endParaRPr lang="en-US" i="1" dirty="0"/>
          </a:p>
        </p:txBody>
      </p:sp>
      <p:sp>
        <p:nvSpPr>
          <p:cNvPr id="70" name="TextBox 69"/>
          <p:cNvSpPr txBox="1"/>
          <p:nvPr/>
        </p:nvSpPr>
        <p:spPr>
          <a:xfrm>
            <a:off x="3915193" y="5850990"/>
            <a:ext cx="61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t</a:t>
            </a:r>
            <a:r>
              <a:rPr lang="en-US" i="1" dirty="0" smtClean="0"/>
              <a:t> = 1</a:t>
            </a:r>
            <a:endParaRPr lang="en-US" i="1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193300" y="6057219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761392" y="6057221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6409584" y="6039276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7916417" y="6057220"/>
            <a:ext cx="418543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51937" y="5789891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51937" y="4576484"/>
            <a:ext cx="874132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582581" y="4936731"/>
            <a:ext cx="44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90" name="Bent Arrow 89"/>
          <p:cNvSpPr/>
          <p:nvPr/>
        </p:nvSpPr>
        <p:spPr>
          <a:xfrm rot="3209169">
            <a:off x="5592172" y="2451842"/>
            <a:ext cx="3460207" cy="1370071"/>
          </a:xfrm>
          <a:prstGeom prst="bentArrow">
            <a:avLst>
              <a:gd name="adj1" fmla="val 13545"/>
              <a:gd name="adj2" fmla="val 16701"/>
              <a:gd name="adj3" fmla="val 25000"/>
              <a:gd name="adj4" fmla="val 87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605" y="1046756"/>
            <a:ext cx="4838804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are interested in separating variability associated with population process from that due to the observations.</a:t>
            </a:r>
            <a:endParaRPr lang="en-US" sz="20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380918" y="1786022"/>
            <a:ext cx="230925" cy="316248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718430" y="2175798"/>
            <a:ext cx="716002" cy="234002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71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State-space model: exponential 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process model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Observation model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383166"/>
              </p:ext>
            </p:extLst>
          </p:nvPr>
        </p:nvGraphicFramePr>
        <p:xfrm>
          <a:off x="1678272" y="1853077"/>
          <a:ext cx="5283741" cy="798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47" name="Equation" r:id="rId3" imgW="2184400" imgH="330200" progId="Equation.3">
                  <p:embed/>
                </p:oleObj>
              </mc:Choice>
              <mc:Fallback>
                <p:oleObj name="Equation" r:id="rId3" imgW="21844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78272" y="1853077"/>
                        <a:ext cx="5283741" cy="7987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6868633"/>
              </p:ext>
            </p:extLst>
          </p:nvPr>
        </p:nvGraphicFramePr>
        <p:xfrm>
          <a:off x="2441845" y="3043398"/>
          <a:ext cx="3628571" cy="650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48" name="Equation" r:id="rId5" imgW="1346200" imgH="241300" progId="Equation.3">
                  <p:embed/>
                </p:oleObj>
              </mc:Choice>
              <mc:Fallback>
                <p:oleObj name="Equation" r:id="rId5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441845" y="3043398"/>
                        <a:ext cx="3628571" cy="650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539024"/>
              </p:ext>
            </p:extLst>
          </p:nvPr>
        </p:nvGraphicFramePr>
        <p:xfrm>
          <a:off x="2030413" y="4768850"/>
          <a:ext cx="4884737" cy="79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49" name="Equation" r:id="rId7" imgW="2019300" imgH="330200" progId="Equation.3">
                  <p:embed/>
                </p:oleObj>
              </mc:Choice>
              <mc:Fallback>
                <p:oleObj name="Equation" r:id="rId7" imgW="2019300" imgH="330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30413" y="4768850"/>
                        <a:ext cx="4884737" cy="798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1459559"/>
              </p:ext>
            </p:extLst>
          </p:nvPr>
        </p:nvGraphicFramePr>
        <p:xfrm>
          <a:off x="2741087" y="5714207"/>
          <a:ext cx="3168650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50" name="Equation" r:id="rId9" imgW="1231900" imgH="241300" progId="Equation.3">
                  <p:embed/>
                </p:oleObj>
              </mc:Choice>
              <mc:Fallback>
                <p:oleObj name="Equation" r:id="rId9" imgW="12319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41087" y="5714207"/>
                        <a:ext cx="3168650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29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4658</TotalTime>
  <Words>2192</Words>
  <Application>Microsoft Macintosh PowerPoint</Application>
  <PresentationFormat>On-screen Show (4:3)</PresentationFormat>
  <Paragraphs>290</Paragraphs>
  <Slides>45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NOAA Divider Slides</vt:lpstr>
      <vt:lpstr>NOAA Title Options</vt:lpstr>
      <vt:lpstr>GFAY_Custom</vt:lpstr>
      <vt:lpstr>Equation</vt:lpstr>
      <vt:lpstr>Microsoft Equation</vt:lpstr>
      <vt:lpstr>MAR 580: Advanced Population Modeling for Management of Living Marine Resources</vt:lpstr>
      <vt:lpstr>Today’s Outline</vt:lpstr>
      <vt:lpstr>Process error</vt:lpstr>
      <vt:lpstr>Process error modeling in fisheries</vt:lpstr>
      <vt:lpstr>State-space models</vt:lpstr>
      <vt:lpstr>State-space modeling, hidden process</vt:lpstr>
      <vt:lpstr>State-space modeling, hidden process</vt:lpstr>
      <vt:lpstr>State-space modeling, hidden process</vt:lpstr>
      <vt:lpstr>State-space model: exponential growth</vt:lpstr>
      <vt:lpstr>State-space model: exponential growth</vt:lpstr>
      <vt:lpstr>State-space model: exponential growth</vt:lpstr>
      <vt:lpstr>State-space models: exponential growth</vt:lpstr>
      <vt:lpstr>State-space models: exponential growth</vt:lpstr>
      <vt:lpstr>State-space models: exponential growth</vt:lpstr>
      <vt:lpstr>State-space models: exponential growth</vt:lpstr>
      <vt:lpstr>State-space models, more generally</vt:lpstr>
      <vt:lpstr>Relationship between models and parameters</vt:lpstr>
      <vt:lpstr>Inference for state-space models</vt:lpstr>
      <vt:lpstr>Inference for state-space models</vt:lpstr>
      <vt:lpstr>Inference for state-space models</vt:lpstr>
      <vt:lpstr>Estimating state-space models</vt:lpstr>
      <vt:lpstr>Kalman filter (Kalman, 1960)</vt:lpstr>
      <vt:lpstr>Kalman filter</vt:lpstr>
      <vt:lpstr>The Kalman filter cookbook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Kalman filter</vt:lpstr>
      <vt:lpstr>Parameter estimation using Kalman filter</vt:lpstr>
      <vt:lpstr>Estimation of linear state-space models in R</vt:lpstr>
      <vt:lpstr>Estimating state-space models in ADMB</vt:lpstr>
      <vt:lpstr>Estimating process and observation error</vt:lpstr>
      <vt:lpstr>Linear state-space production model</vt:lpstr>
      <vt:lpstr>Non-linear state-space production model</vt:lpstr>
      <vt:lpstr>Take homes</vt:lpstr>
      <vt:lpstr>Recommended Reading</vt:lpstr>
      <vt:lpstr>Recommended Reading</vt:lpstr>
      <vt:lpstr>What’s Next?</vt:lpstr>
      <vt:lpstr>Implementing the Kalman filter in R (1)</vt:lpstr>
      <vt:lpstr>Implementing the Kalman filter in R  (2)</vt:lpstr>
      <vt:lpstr>Lab exercise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468</cp:revision>
  <dcterms:created xsi:type="dcterms:W3CDTF">2014-06-04T00:44:42Z</dcterms:created>
  <dcterms:modified xsi:type="dcterms:W3CDTF">2015-10-06T03:46:52Z</dcterms:modified>
  <cp:category/>
</cp:coreProperties>
</file>